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7" r:id="rId4"/>
  </p:sldMasterIdLst>
  <p:notesMasterIdLst>
    <p:notesMasterId r:id="rId23"/>
  </p:notesMasterIdLst>
  <p:sldIdLst>
    <p:sldId id="331" r:id="rId5"/>
    <p:sldId id="327" r:id="rId6"/>
    <p:sldId id="332" r:id="rId7"/>
    <p:sldId id="334" r:id="rId8"/>
    <p:sldId id="335" r:id="rId9"/>
    <p:sldId id="336" r:id="rId10"/>
    <p:sldId id="352" r:id="rId11"/>
    <p:sldId id="338" r:id="rId12"/>
    <p:sldId id="339" r:id="rId13"/>
    <p:sldId id="340" r:id="rId14"/>
    <p:sldId id="341" r:id="rId15"/>
    <p:sldId id="342" r:id="rId16"/>
    <p:sldId id="343" r:id="rId17"/>
    <p:sldId id="345" r:id="rId18"/>
    <p:sldId id="344" r:id="rId19"/>
    <p:sldId id="346" r:id="rId20"/>
    <p:sldId id="347" r:id="rId21"/>
    <p:sldId id="351" r:id="rId2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255" userDrawn="1">
          <p15:clr>
            <a:srgbClr val="A4A3A4"/>
          </p15:clr>
        </p15:guide>
        <p15:guide id="3" orient="horz" pos="1139" userDrawn="1">
          <p15:clr>
            <a:srgbClr val="A4A3A4"/>
          </p15:clr>
        </p15:guide>
        <p15:guide id="4" orient="horz" pos="1095" userDrawn="1">
          <p15:clr>
            <a:srgbClr val="A4A3A4"/>
          </p15:clr>
        </p15:guide>
        <p15:guide id="5" orient="horz" pos="4065" userDrawn="1">
          <p15:clr>
            <a:srgbClr val="A4A3A4"/>
          </p15:clr>
        </p15:guide>
        <p15:guide id="6" orient="horz" pos="4201" userDrawn="1">
          <p15:clr>
            <a:srgbClr val="A4A3A4"/>
          </p15:clr>
        </p15:guide>
        <p15:guide id="7" pos="2880" userDrawn="1">
          <p15:clr>
            <a:srgbClr val="A4A3A4"/>
          </p15:clr>
        </p15:guide>
        <p15:guide id="8" pos="476" userDrawn="1">
          <p15:clr>
            <a:srgbClr val="A4A3A4"/>
          </p15:clr>
        </p15:guide>
        <p15:guide id="9" pos="5193" userDrawn="1">
          <p15:clr>
            <a:srgbClr val="A4A3A4"/>
          </p15:clr>
        </p15:guide>
        <p15:guide id="10" pos="54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5997"/>
    <a:srgbClr val="0000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846"/>
    <p:restoredTop sz="94660"/>
  </p:normalViewPr>
  <p:slideViewPr>
    <p:cSldViewPr showGuides="1">
      <p:cViewPr varScale="1">
        <p:scale>
          <a:sx n="114" d="100"/>
          <a:sy n="114" d="100"/>
        </p:scale>
        <p:origin x="1224" y="102"/>
      </p:cViewPr>
      <p:guideLst>
        <p:guide orient="horz" pos="2160"/>
        <p:guide orient="horz" pos="255"/>
        <p:guide orient="horz" pos="1139"/>
        <p:guide orient="horz" pos="1095"/>
        <p:guide orient="horz" pos="4065"/>
        <p:guide orient="horz" pos="4201"/>
        <p:guide pos="2880"/>
        <p:guide pos="476"/>
        <p:guide pos="5193"/>
        <p:guide pos="546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D680E798-53FF-4C51-A981-953463752515}" type="datetimeFigureOut">
              <a:rPr lang="fr-FR" smtClean="0"/>
              <a:pPr/>
              <a:t>20/12/2024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1B06CD8F-B7ED-4A05-9FB1-A01CC0EF02CC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1662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661800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XX/XX/XXXX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720000" y="5226529"/>
            <a:ext cx="3240000" cy="1200000"/>
          </a:xfrm>
        </p:spPr>
        <p:txBody>
          <a:bodyPr anchor="b" anchorCtr="0"/>
          <a:lstStyle>
            <a:lvl1pPr>
              <a:defRPr sz="1150"/>
            </a:lvl1pPr>
          </a:lstStyle>
          <a:p>
            <a:r>
              <a:rPr lang="fr-FR" dirty="0"/>
              <a:t>Intitulé de la direction </a:t>
            </a:r>
            <a:br>
              <a:rPr lang="fr-FR" dirty="0"/>
            </a:br>
            <a:r>
              <a:rPr lang="fr-FR" dirty="0"/>
              <a:t>ou de l’organisme rattaché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661800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1A7C50F-9B06-5065-CBCD-2E7D3B2997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1520" y="112142"/>
            <a:ext cx="5822021" cy="4258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610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60000" y="3128061"/>
            <a:ext cx="8424000" cy="27696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3250" b="1" cap="all" baseline="0"/>
            </a:lvl1pPr>
            <a:lvl2pPr marL="0" indent="0">
              <a:spcBef>
                <a:spcPts val="500"/>
              </a:spcBef>
              <a:spcAft>
                <a:spcPts val="0"/>
              </a:spcAft>
              <a:buNone/>
              <a:defRPr sz="18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cxnSp>
        <p:nvCxnSpPr>
          <p:cNvPr id="12" name="Connecteur droit 11"/>
          <p:cNvCxnSpPr/>
          <p:nvPr userDrawn="1"/>
        </p:nvCxnSpPr>
        <p:spPr bwMode="gray">
          <a:xfrm>
            <a:off x="360000" y="63792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Image 4">
            <a:extLst>
              <a:ext uri="{FF2B5EF4-FFF2-40B4-BE49-F238E27FC236}">
                <a16:creationId xmlns:a16="http://schemas.microsoft.com/office/drawing/2014/main" id="{5C125928-0CA5-1A01-C34B-F4D8017B22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504" y="239630"/>
            <a:ext cx="3057081" cy="2236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904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1200000"/>
            <a:ext cx="8424000" cy="9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59998" y="2522624"/>
            <a:ext cx="2520000" cy="3374400"/>
          </a:xfrm>
        </p:spPr>
        <p:txBody>
          <a:bodyPr/>
          <a:lstStyle>
            <a:lvl1pPr marL="143996" indent="-143996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3992" indent="-143996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312000" y="2524800"/>
            <a:ext cx="2520000" cy="3374400"/>
          </a:xfrm>
        </p:spPr>
        <p:txBody>
          <a:bodyPr/>
          <a:lstStyle>
            <a:lvl1pPr marL="143996" indent="-143996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3992" indent="-143996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6263999" y="2524800"/>
            <a:ext cx="2520000" cy="3374400"/>
          </a:xfrm>
        </p:spPr>
        <p:txBody>
          <a:bodyPr/>
          <a:lstStyle>
            <a:lvl1pPr marL="143996" indent="-143996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3992" indent="-143996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1641030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1412776"/>
            <a:ext cx="9144000" cy="5446424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84000"/>
            <a:ext cx="8424000" cy="53952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lIns="0" bIns="360000" anchor="ctr" anchorCtr="0"/>
          <a:lstStyle>
            <a:lvl1pPr marL="395990" indent="-395990">
              <a:buFont typeface="+mj-lt"/>
              <a:buAutoNum type="arabicPeriod"/>
              <a:defRPr sz="3250"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08596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1200000"/>
            <a:ext cx="8424000" cy="9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240000"/>
            <a:ext cx="5472000" cy="480000"/>
          </a:xfrm>
        </p:spPr>
        <p:txBody>
          <a:bodyPr/>
          <a:lstStyle>
            <a:lvl1pPr marL="107997" indent="-107997" algn="r">
              <a:spcAft>
                <a:spcPts val="0"/>
              </a:spcAft>
              <a:buFont typeface="+mj-lt"/>
              <a:buAutoNum type="arabicPeriod"/>
              <a:defRPr sz="750" b="1"/>
            </a:lvl1pPr>
            <a:lvl2pPr marL="107997" indent="-107997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59999" y="2448000"/>
            <a:ext cx="252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312000" y="2448000"/>
            <a:ext cx="252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264000" y="2448000"/>
            <a:ext cx="252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3840454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15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240000"/>
            <a:ext cx="5472000" cy="480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35997"/>
                </a:solidFill>
                <a:effectLst/>
                <a:uLnTx/>
                <a:uFillTx/>
                <a:latin typeface="Marianne" panose="02000000000000000000" pitchFamily="2" charset="0"/>
                <a:ea typeface="+mn-ea"/>
                <a:cs typeface="+mn-cs"/>
              </a:rPr>
              <a:t>Valider les demandes d’orientation</a:t>
            </a:r>
          </a:p>
          <a:p>
            <a:pPr lvl="0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303708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359999" y="1200000"/>
            <a:ext cx="8424000" cy="9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359999" y="2448000"/>
            <a:ext cx="8424000" cy="3432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7614000" y="6378000"/>
            <a:ext cx="117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50" b="1">
                <a:solidFill>
                  <a:schemeClr val="tx1"/>
                </a:solidFill>
              </a:defRPr>
            </a:lvl1pPr>
          </a:lstStyle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360000" y="6378000"/>
            <a:ext cx="5904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6264000" y="6378000"/>
            <a:ext cx="135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Connecteur droit 9"/>
          <p:cNvCxnSpPr/>
          <p:nvPr userDrawn="1"/>
        </p:nvCxnSpPr>
        <p:spPr bwMode="gray">
          <a:xfrm>
            <a:off x="360000" y="63792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 7">
            <a:extLst>
              <a:ext uri="{FF2B5EF4-FFF2-40B4-BE49-F238E27FC236}">
                <a16:creationId xmlns:a16="http://schemas.microsoft.com/office/drawing/2014/main" id="{7D13DEF6-F7EC-3B21-0A05-2D3F6B8C4D2F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251520" y="112589"/>
            <a:ext cx="1132893" cy="82869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12" r:id="rId2"/>
    <p:sldLayoutId id="2147483810" r:id="rId3"/>
    <p:sldLayoutId id="2147483811" r:id="rId4"/>
    <p:sldLayoutId id="2147483809" r:id="rId5"/>
    <p:sldLayoutId id="2147483813" r:id="rId6"/>
  </p:sldLayoutIdLst>
  <p:hf hdr="0"/>
  <p:txStyles>
    <p:titleStyle>
      <a:lvl1pPr algn="l" defTabSz="914378" rtl="0" eaLnBrk="1" latinLnBrk="0" hangingPunct="1">
        <a:lnSpc>
          <a:spcPct val="90000"/>
        </a:lnSpc>
        <a:spcBef>
          <a:spcPct val="0"/>
        </a:spcBef>
        <a:buNone/>
        <a:defRPr sz="255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8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Font typeface="Arial" pitchFamily="34" charset="0"/>
        <a:buNone/>
        <a:defRPr sz="105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51994" indent="-71999" algn="l" defTabSz="914378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itchFamily="34" charset="0"/>
        <a:buChar char="•"/>
        <a:defRPr sz="950" kern="1200">
          <a:solidFill>
            <a:schemeClr val="tx1"/>
          </a:solidFill>
          <a:latin typeface="+mn-lt"/>
          <a:ea typeface="+mn-ea"/>
          <a:cs typeface="+mn-cs"/>
        </a:defRPr>
      </a:lvl2pPr>
      <a:lvl3pPr marL="431990" indent="-71999" algn="l" defTabSz="914378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3pPr>
      <a:lvl4pPr marL="611985" indent="-71999" algn="l" defTabSz="914378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4pPr>
      <a:lvl5pPr marL="827979" indent="-71999" algn="l" defTabSz="914378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10" name="Espace réservé du texte 5"/>
          <p:cNvSpPr txBox="1">
            <a:spLocks/>
          </p:cNvSpPr>
          <p:nvPr/>
        </p:nvSpPr>
        <p:spPr>
          <a:xfrm>
            <a:off x="1187624" y="2852936"/>
            <a:ext cx="7254000" cy="272522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0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7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 sz="9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3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1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8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914378">
              <a:lnSpc>
                <a:spcPct val="90000"/>
              </a:lnSpc>
              <a:spcAft>
                <a:spcPts val="0"/>
              </a:spcAft>
            </a:pPr>
            <a:r>
              <a:rPr lang="fr-FR" sz="3250" b="1" cap="all" dirty="0">
                <a:solidFill>
                  <a:srgbClr val="435997"/>
                </a:solidFill>
                <a:latin typeface="Marianne" panose="02000000000000000000" pitchFamily="2" charset="0"/>
              </a:rPr>
              <a:t>Service en ligne orientation</a:t>
            </a:r>
          </a:p>
          <a:p>
            <a:pPr lvl="0" defTabSz="914378">
              <a:lnSpc>
                <a:spcPct val="90000"/>
              </a:lnSpc>
              <a:spcAft>
                <a:spcPts val="0"/>
              </a:spcAft>
            </a:pPr>
            <a:endParaRPr lang="fr-FR" sz="3250" b="1" cap="all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r>
              <a:rPr lang="fr-FR" sz="2800" b="1" dirty="0">
                <a:solidFill>
                  <a:srgbClr val="435997"/>
                </a:solidFill>
                <a:latin typeface="Marianne" panose="02000000000000000000" pitchFamily="2" charset="0"/>
              </a:rPr>
              <a:t>Comment demander sa voie d’orientation après la </a:t>
            </a:r>
            <a:r>
              <a:rPr lang="fr-FR" sz="2800" b="1" dirty="0" smtClean="0">
                <a:solidFill>
                  <a:srgbClr val="435997"/>
                </a:solidFill>
                <a:latin typeface="Marianne" panose="02000000000000000000" pitchFamily="2" charset="0"/>
              </a:rPr>
              <a:t>3</a:t>
            </a:r>
            <a:r>
              <a:rPr lang="fr-FR" sz="2800" b="1" baseline="30000" dirty="0" smtClean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r>
              <a:rPr lang="fr-FR" sz="2800" b="1" dirty="0">
                <a:solidFill>
                  <a:srgbClr val="435997"/>
                </a:solidFill>
                <a:latin typeface="Marianne" panose="02000000000000000000" pitchFamily="2" charset="0"/>
              </a:rPr>
              <a:t> </a:t>
            </a:r>
            <a:r>
              <a:rPr lang="fr-FR" sz="2800" b="1" dirty="0" smtClean="0">
                <a:solidFill>
                  <a:srgbClr val="435997"/>
                </a:solidFill>
                <a:latin typeface="Marianne" panose="02000000000000000000" pitchFamily="2" charset="0"/>
              </a:rPr>
              <a:t>?</a:t>
            </a:r>
            <a:endParaRPr lang="fr-FR" sz="28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endParaRPr lang="fr-FR" sz="3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r>
              <a:rPr lang="fr-FR" sz="2800" b="1" i="1" dirty="0">
                <a:solidFill>
                  <a:srgbClr val="435997"/>
                </a:solidFill>
                <a:latin typeface="Marianne" panose="02000000000000000000" pitchFamily="2" charset="0"/>
              </a:rPr>
              <a:t>Dialogue avec le conseil de classe</a:t>
            </a:r>
          </a:p>
          <a:p>
            <a:pPr marL="180000" lvl="1" indent="0">
              <a:buNone/>
            </a:pPr>
            <a:endParaRPr lang="fr-FR" sz="2800" b="1" dirty="0" smtClean="0">
              <a:solidFill>
                <a:srgbClr val="435997"/>
              </a:solidFill>
            </a:endParaRPr>
          </a:p>
          <a:p>
            <a:pPr marL="180000" lvl="1" indent="0">
              <a:buNone/>
            </a:pPr>
            <a:endParaRPr lang="fr-FR" sz="3200" b="1" baseline="30000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81515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436096" y="142867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sp>
        <p:nvSpPr>
          <p:cNvPr id="6" name="Titre 8"/>
          <p:cNvSpPr txBox="1">
            <a:spLocks/>
          </p:cNvSpPr>
          <p:nvPr/>
        </p:nvSpPr>
        <p:spPr bwMode="gray">
          <a:xfrm>
            <a:off x="532621" y="5479332"/>
            <a:ext cx="8216027" cy="648072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La démarche pour choisir son orientation est présentée avec des conseils pour s’informer sur les établissements et les formations envisagées après la 3</a:t>
            </a:r>
            <a:r>
              <a:rPr lang="fr-FR" sz="1400" baseline="300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</a:t>
            </a:r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.</a:t>
            </a:r>
            <a:endParaRPr lang="fr-FR" sz="14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3086" y="850114"/>
            <a:ext cx="6120914" cy="4633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9980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327980" y="241117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887448"/>
            <a:ext cx="7218290" cy="5395428"/>
          </a:xfrm>
          <a:prstGeom prst="rect">
            <a:avLst/>
          </a:prstGeom>
        </p:spPr>
      </p:pic>
      <p:sp>
        <p:nvSpPr>
          <p:cNvPr id="9" name="Titre 8"/>
          <p:cNvSpPr txBox="1">
            <a:spLocks/>
          </p:cNvSpPr>
          <p:nvPr/>
        </p:nvSpPr>
        <p:spPr bwMode="gray">
          <a:xfrm>
            <a:off x="323528" y="3081106"/>
            <a:ext cx="2664296" cy="1008112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400" dirty="0" smtClean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</a:t>
            </a:r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 bouton + Ajouter un choix ouvre une pop-up qui permet la sélection d’une voie d’orientation.</a:t>
            </a:r>
          </a:p>
          <a:p>
            <a:endParaRPr lang="fr-FR" sz="1400" dirty="0" smtClean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3678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508104" y="188640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sp>
        <p:nvSpPr>
          <p:cNvPr id="10" name="Titre 8"/>
          <p:cNvSpPr txBox="1">
            <a:spLocks/>
          </p:cNvSpPr>
          <p:nvPr/>
        </p:nvSpPr>
        <p:spPr bwMode="gray">
          <a:xfrm>
            <a:off x="448274" y="5245994"/>
            <a:ext cx="8681036" cy="936104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La sélection d’une voie se fait dans l’ordre de préférence, il est possible de modifier les choix jusqu’à la fermeture du service en ligne Orientation à la date indiquée par le chef d’établissement.</a:t>
            </a:r>
            <a:br>
              <a:rPr lang="fr-FR" sz="140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4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080448"/>
            <a:ext cx="8718036" cy="3920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919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8" name="ZoneTexte 7"/>
          <p:cNvSpPr txBox="1"/>
          <p:nvPr/>
        </p:nvSpPr>
        <p:spPr>
          <a:xfrm>
            <a:off x="1" y="1338000"/>
            <a:ext cx="9144000" cy="5076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 smtClean="0">
              <a:solidFill>
                <a:schemeClr val="bg1"/>
              </a:solidFill>
            </a:endParaRPr>
          </a:p>
          <a:p>
            <a:endParaRPr lang="fr-FR" sz="32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Valider les demandes d’orientation</a:t>
            </a:r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0498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436096" y="121257"/>
            <a:ext cx="45720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Valider les demandes d’orientation</a:t>
            </a:r>
          </a:p>
          <a:p>
            <a:endParaRPr lang="fr-FR" sz="1200" b="1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4711" y="783504"/>
            <a:ext cx="6066046" cy="5401524"/>
          </a:xfrm>
          <a:prstGeom prst="rect">
            <a:avLst/>
          </a:prstGeom>
        </p:spPr>
      </p:pic>
      <p:sp>
        <p:nvSpPr>
          <p:cNvPr id="5" name="Titre 8"/>
          <p:cNvSpPr txBox="1">
            <a:spLocks/>
          </p:cNvSpPr>
          <p:nvPr/>
        </p:nvSpPr>
        <p:spPr bwMode="gray">
          <a:xfrm>
            <a:off x="414531" y="3212976"/>
            <a:ext cx="3240360" cy="1008112"/>
          </a:xfrm>
          <a:prstGeom prst="rect">
            <a:avLst/>
          </a:prstGeom>
          <a:solidFill>
            <a:schemeClr val="bg1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validés sont envoyés automatiquement à l’établissement pour le conseil de classe.</a:t>
            </a:r>
            <a:endParaRPr lang="fr-FR" sz="14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9525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629473" y="154235"/>
            <a:ext cx="45720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Valider les demandes d’orientation</a:t>
            </a:r>
          </a:p>
          <a:p>
            <a:endParaRPr lang="fr-FR" sz="1200" b="1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5776" y="564882"/>
            <a:ext cx="5194242" cy="57246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83568" y="1700808"/>
            <a:ext cx="2736304" cy="2520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courriel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avec le récapitulatif des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choix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 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validés est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transmis à chaque représentant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légal. </a:t>
            </a: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peuvent être modifiés jusqu’à la fermeture du service. </a:t>
            </a: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0446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6" name="ZoneTexte 5"/>
          <p:cNvSpPr txBox="1"/>
          <p:nvPr/>
        </p:nvSpPr>
        <p:spPr>
          <a:xfrm>
            <a:off x="0" y="1412776"/>
            <a:ext cx="9143999" cy="5004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 smtClean="0">
              <a:solidFill>
                <a:schemeClr val="bg1"/>
              </a:solidFill>
            </a:endParaRPr>
          </a:p>
          <a:p>
            <a:endParaRPr lang="fr-FR" sz="32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Voir l’avis du conseil de classe</a:t>
            </a: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02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912980" y="116632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435997"/>
                </a:solidFill>
                <a:latin typeface="Marianne" panose="02000000000000000000" pitchFamily="2" charset="0"/>
              </a:rPr>
              <a:t>Voir l’avis du conseil de classe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11560" y="5785319"/>
            <a:ext cx="82809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L’un ou l’autre des représentants légaux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peut voir l’avis du conseil de classe.</a:t>
            </a: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277" y="1051354"/>
            <a:ext cx="8175445" cy="4755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533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6012160" y="116632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435997"/>
                </a:solidFill>
                <a:latin typeface="Marianne" panose="02000000000000000000" pitchFamily="2" charset="0"/>
              </a:rPr>
              <a:t>Voir l’avis du conseil de classe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9792" y="521317"/>
            <a:ext cx="4749196" cy="5657578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39552" y="2564904"/>
            <a:ext cx="2880320" cy="203132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Indiquez au conseil de classe que vous avez bien pris connaissance de son avis et recommandation.</a:t>
            </a:r>
          </a:p>
          <a:p>
            <a:endParaRPr lang="fr-FR" sz="1400" b="1" dirty="0" smtClean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Si vous souhaitez discuter de cet avis provisoire, prenez contact avec le professeur principal.</a:t>
            </a: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2963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1" y="1419622"/>
            <a:ext cx="9143999" cy="5040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 smtClean="0">
              <a:solidFill>
                <a:schemeClr val="bg1"/>
              </a:solidFill>
            </a:endParaRPr>
          </a:p>
          <a:p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Se connecter au service en ligne Orientation</a:t>
            </a:r>
          </a:p>
          <a:p>
            <a:endParaRPr lang="fr-FR" sz="32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Compatible avec tous types de supports, tablettes,    smartphones, ordinateurs</a:t>
            </a:r>
          </a:p>
          <a:p>
            <a:endParaRPr lang="fr-FR" sz="24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dirty="0">
                <a:solidFill>
                  <a:schemeClr val="bg1"/>
                </a:solidFill>
                <a:latin typeface="Marianne" panose="02000000000000000000" pitchFamily="2" charset="0"/>
              </a:rPr>
              <a:t>Accès avec l’adresse unique teleservices.education.gouv.fr</a:t>
            </a:r>
            <a:endParaRPr lang="fr-FR" sz="24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853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4554543" y="256930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6" name="Rectangle 5"/>
          <p:cNvSpPr/>
          <p:nvPr/>
        </p:nvSpPr>
        <p:spPr>
          <a:xfrm>
            <a:off x="180316" y="4874677"/>
            <a:ext cx="8748453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du représentant légal permet de formuler les choix et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de prendre connaissance de l’avis du conseil de classe.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de l’élève permet de lire ce que le représentant légal a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complété.</a:t>
            </a: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014" y="1484784"/>
            <a:ext cx="8151055" cy="26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629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327980" y="181622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6" name="Rectangle 5"/>
          <p:cNvSpPr/>
          <p:nvPr/>
        </p:nvSpPr>
        <p:spPr>
          <a:xfrm>
            <a:off x="336264" y="5482935"/>
            <a:ext cx="8388464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Se connecter avec mon compte </a:t>
            </a:r>
            <a:r>
              <a:rPr lang="fr-FR" sz="1400" b="1" dirty="0" err="1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ÉduConnect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, l’identifiant et le mot de passe transmis par le chef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d’établissement.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562" y="730239"/>
            <a:ext cx="6931867" cy="45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724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436096" y="180003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8" name="Rectangle 7"/>
          <p:cNvSpPr/>
          <p:nvPr/>
        </p:nvSpPr>
        <p:spPr>
          <a:xfrm>
            <a:off x="6681587" y="3392712"/>
            <a:ext cx="1864825" cy="12557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Accès 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aux s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ervices en ligne dans le menu Mes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services.</a:t>
            </a: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9" name="Rectangle 8"/>
          <p:cNvSpPr/>
          <p:nvPr/>
        </p:nvSpPr>
        <p:spPr>
          <a:xfrm>
            <a:off x="6626228" y="1682261"/>
            <a:ext cx="226625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Le Fil des événements indique l’action à faire.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</a:br>
            <a:endParaRPr lang="fr-FR" sz="1400" dirty="0">
              <a:solidFill>
                <a:srgbClr val="00006D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7417" y="836712"/>
            <a:ext cx="5550525" cy="5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11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327980" y="188640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756" y="1268760"/>
            <a:ext cx="8352244" cy="468213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017170" y="3609827"/>
            <a:ext cx="5256584" cy="125572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Sur la page d’accueil de Scolarité services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choisir Orientation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à partir de la date indiquée par le chef d’établissement.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934023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327980" y="188640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8" name="Rectangle 7"/>
          <p:cNvSpPr/>
          <p:nvPr/>
        </p:nvSpPr>
        <p:spPr>
          <a:xfrm>
            <a:off x="4535807" y="614897"/>
            <a:ext cx="3456384" cy="28069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calendrier permet de voir toutes les étapes de l’orientation après la 3</a:t>
            </a:r>
            <a:r>
              <a:rPr lang="fr-FR" sz="1400" b="1" baseline="300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. 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bouton activé correspond à l’action à faire.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 smtClean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5976" y="3981909"/>
            <a:ext cx="4165335" cy="1836000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786" y="1073119"/>
            <a:ext cx="3444539" cy="5291787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17325" y="2018358"/>
            <a:ext cx="3905475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37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1" y="1412776"/>
            <a:ext cx="9143999" cy="5040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 smtClean="0">
              <a:solidFill>
                <a:schemeClr val="bg1"/>
              </a:solidFill>
            </a:endParaRPr>
          </a:p>
          <a:p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3200" b="1" baseline="30000" dirty="0" smtClean="0">
                <a:solidFill>
                  <a:schemeClr val="bg1"/>
                </a:solidFill>
                <a:latin typeface="Marianne" panose="02000000000000000000" pitchFamily="2" charset="0"/>
              </a:rPr>
              <a:t>e</a:t>
            </a:r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b="1" i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i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Dialogue </a:t>
            </a:r>
            <a:r>
              <a:rPr lang="fr-FR" sz="2400" b="1" i="1" dirty="0">
                <a:solidFill>
                  <a:schemeClr val="bg1"/>
                </a:solidFill>
                <a:latin typeface="Marianne" panose="02000000000000000000" pitchFamily="2" charset="0"/>
              </a:rPr>
              <a:t>avec le conseil de </a:t>
            </a:r>
            <a:r>
              <a:rPr lang="fr-FR" sz="2400" b="1" i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classe</a:t>
            </a:r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1024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580112" y="260648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sp>
        <p:nvSpPr>
          <p:cNvPr id="8" name="Titre 8"/>
          <p:cNvSpPr txBox="1">
            <a:spLocks/>
          </p:cNvSpPr>
          <p:nvPr/>
        </p:nvSpPr>
        <p:spPr bwMode="gray">
          <a:xfrm>
            <a:off x="758618" y="1700808"/>
            <a:ext cx="7776864" cy="3017490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seul des représentants légaux de l’élève peut faire la saisie des choix d’orientation.</a:t>
            </a:r>
            <a:b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</a:t>
            </a: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’un ou l’autre des représentants légaux pourra voir l’avis du conseil de classe sur les voies d’orientation choisies.</a:t>
            </a:r>
            <a:b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En cas de difficulté les responsables légaux peuvent s’adresser au chef d’établissement.</a:t>
            </a:r>
            <a:endParaRPr lang="fr-FR" sz="18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2900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ministeriel_marianne" id="{5F0B8B09-9A99-4083-B883-79F2388C6E1D}" vid="{F8005780-5DEF-4BE0-805B-EA49FB1EABC6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C1BCC4C50187D4683BA652F74F6DBDD" ma:contentTypeVersion="1" ma:contentTypeDescription="Crée un document." ma:contentTypeScope="" ma:versionID="a3018e4aaa0a5a7008ca94df97e96ae8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e407a0f58931eb9b8f607584e4edce49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Date de début de planification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Date de fin de planification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4B279A5-87A2-445D-95C3-916EB9C5F0E3}">
  <ds:schemaRefs>
    <ds:schemaRef ds:uri="http://schemas.microsoft.com/sharepoint/v3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4D416C5A-7AEB-4464-B116-D5E8F5627C9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9E65780-3312-4505-9D55-7FD0C90573B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MINISTÈRIEL</Template>
  <TotalTime>500</TotalTime>
  <Words>525</Words>
  <Application>Microsoft Office PowerPoint</Application>
  <PresentationFormat>Affichage à l'écran (4:3)</PresentationFormat>
  <Paragraphs>110</Paragraphs>
  <Slides>18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21" baseType="lpstr">
      <vt:lpstr>Arial</vt:lpstr>
      <vt:lpstr>Marianne</vt:lpstr>
      <vt:lpstr>MINISTÈRIEL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Manager>Client</Manager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>Client</dc:subject>
  <dc:creator>Microsoft Office User</dc:creator>
  <cp:lastModifiedBy>pr</cp:lastModifiedBy>
  <cp:revision>49</cp:revision>
  <dcterms:created xsi:type="dcterms:W3CDTF">2020-03-05T15:21:24Z</dcterms:created>
  <dcterms:modified xsi:type="dcterms:W3CDTF">2024-12-20T08:24:28Z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0x0101004C1BCC4C50187D4683BA652F74F6DBDD</vt:lpwstr>
  </property>
</Properties>
</file>